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8" r:id="rId3"/>
    <p:sldId id="260" r:id="rId4"/>
    <p:sldId id="295" r:id="rId5"/>
    <p:sldId id="279" r:id="rId6"/>
    <p:sldId id="284" r:id="rId7"/>
    <p:sldId id="285" r:id="rId8"/>
    <p:sldId id="281" r:id="rId9"/>
    <p:sldId id="288" r:id="rId10"/>
    <p:sldId id="286" r:id="rId11"/>
    <p:sldId id="287" r:id="rId12"/>
    <p:sldId id="282" r:id="rId13"/>
    <p:sldId id="292" r:id="rId14"/>
    <p:sldId id="293" r:id="rId15"/>
    <p:sldId id="294" r:id="rId16"/>
    <p:sldId id="278" r:id="rId17"/>
  </p:sldIdLst>
  <p:sldSz cx="9144000" cy="5143500" type="screen16x9"/>
  <p:notesSz cx="6858000" cy="9144000"/>
  <p:embeddedFontLst>
    <p:embeddedFont>
      <p:font typeface="Advent Pro" panose="020B0604020202020204" charset="0"/>
      <p:regular r:id="rId19"/>
      <p:bold r:id="rId20"/>
      <p:italic r:id="rId21"/>
      <p:boldItalic r:id="rId22"/>
    </p:embeddedFont>
    <p:embeddedFont>
      <p:font typeface="Advent Pro Medium" panose="020B0604020202020204" charset="0"/>
      <p:regular r:id="rId23"/>
      <p:bold r:id="rId24"/>
      <p:italic r:id="rId25"/>
      <p:boldItalic r:id="rId26"/>
    </p:embeddedFont>
    <p:embeddedFont>
      <p:font typeface="Albert Sans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Taipei Sans TC Beta" pitchFamily="2" charset="-12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B12BD-4773-4A38-B2F0-A8DC3888C496}" v="444" dt="2023-10-12T13:51:58.777"/>
    <p1510:client id="{22AE0A90-4D23-4D4F-8687-8B82FCD596B2}" v="1595" dt="2023-10-12T12:25:54.024"/>
    <p1510:client id="{6464A82A-1047-40C4-926B-B378573822B1}" v="350" dt="2023-10-12T13:57:55.721"/>
    <p1510:client id="{CAD3ADE1-04D1-49F3-B65A-BEC4289D5C37}" v="190" dt="2023-10-12T04:40:05.942"/>
  </p1510:revLst>
</p1510:revInfo>
</file>

<file path=ppt/tableStyles.xml><?xml version="1.0" encoding="utf-8"?>
<a:tblStyleLst xmlns:a="http://schemas.openxmlformats.org/drawingml/2006/main" def="{5FE96121-19D4-4DE5-A6F2-BD77676CECCD}">
  <a:tblStyle styleId="{5FE96121-19D4-4DE5-A6F2-BD77676CEC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ED2F23-AD58-4C4B-A88A-CF92812EBD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明軒 吳" userId="7053278d50dc1d38" providerId="LiveId" clId="{CA54549B-DF52-41CE-935E-9191B7FFC80B}"/>
    <pc:docChg chg="undo custSel modSld">
      <pc:chgData name="明軒 吳" userId="7053278d50dc1d38" providerId="LiveId" clId="{CA54549B-DF52-41CE-935E-9191B7FFC80B}" dt="2023-10-12T13:59:49.959" v="5" actId="207"/>
      <pc:docMkLst>
        <pc:docMk/>
      </pc:docMkLst>
      <pc:sldChg chg="modSp mod">
        <pc:chgData name="明軒 吳" userId="7053278d50dc1d38" providerId="LiveId" clId="{CA54549B-DF52-41CE-935E-9191B7FFC80B}" dt="2023-10-12T13:59:20.599" v="0" actId="207"/>
        <pc:sldMkLst>
          <pc:docMk/>
          <pc:sldMk cId="1740024764" sldId="292"/>
        </pc:sldMkLst>
        <pc:spChg chg="mod">
          <ac:chgData name="明軒 吳" userId="7053278d50dc1d38" providerId="LiveId" clId="{CA54549B-DF52-41CE-935E-9191B7FFC80B}" dt="2023-10-12T13:59:20.599" v="0" actId="207"/>
          <ac:spMkLst>
            <pc:docMk/>
            <pc:sldMk cId="1740024764" sldId="292"/>
            <ac:spMk id="7" creationId="{3C240BDF-DA14-4E0B-DD34-BE9A207B60C2}"/>
          </ac:spMkLst>
        </pc:spChg>
      </pc:sldChg>
      <pc:sldChg chg="modSp">
        <pc:chgData name="明軒 吳" userId="7053278d50dc1d38" providerId="LiveId" clId="{CA54549B-DF52-41CE-935E-9191B7FFC80B}" dt="2023-10-12T13:59:44.571" v="4" actId="207"/>
        <pc:sldMkLst>
          <pc:docMk/>
          <pc:sldMk cId="1057113926" sldId="293"/>
        </pc:sldMkLst>
        <pc:spChg chg="mod">
          <ac:chgData name="明軒 吳" userId="7053278d50dc1d38" providerId="LiveId" clId="{CA54549B-DF52-41CE-935E-9191B7FFC80B}" dt="2023-10-12T13:59:44.571" v="4" actId="207"/>
          <ac:spMkLst>
            <pc:docMk/>
            <pc:sldMk cId="1057113926" sldId="293"/>
            <ac:spMk id="3" creationId="{B5B15D3B-3DD8-6739-EF75-3CCBDE5A2DEC}"/>
          </ac:spMkLst>
        </pc:spChg>
      </pc:sldChg>
      <pc:sldChg chg="modSp mod">
        <pc:chgData name="明軒 吳" userId="7053278d50dc1d38" providerId="LiveId" clId="{CA54549B-DF52-41CE-935E-9191B7FFC80B}" dt="2023-10-12T13:59:49.959" v="5" actId="207"/>
        <pc:sldMkLst>
          <pc:docMk/>
          <pc:sldMk cId="3694024303" sldId="294"/>
        </pc:sldMkLst>
        <pc:spChg chg="mod">
          <ac:chgData name="明軒 吳" userId="7053278d50dc1d38" providerId="LiveId" clId="{CA54549B-DF52-41CE-935E-9191B7FFC80B}" dt="2023-10-12T13:59:49.959" v="5" actId="207"/>
          <ac:spMkLst>
            <pc:docMk/>
            <pc:sldMk cId="3694024303" sldId="294"/>
            <ac:spMk id="3" creationId="{B5B15D3B-3DD8-6739-EF75-3CCBDE5A2D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d0cb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d0cb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bc295bb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bc295bb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02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988bbd4f_0_1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988bbd4f_0_1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18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988bbd4f_0_1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988bbd4f_0_1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30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988bbd4f_0_1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988bbd4f_0_1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988bbd4f_0_1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988bbd4f_0_1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51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7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bc295bb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bc295bb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bc295bb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bc295bb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0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2988bbd4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2988bbd4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36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2988bbd4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2988bbd4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04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bc295bb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bc295bb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9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2988bbd4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2988bbd4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AnimeGAN</a:t>
            </a:r>
            <a:r>
              <a:rPr lang="zh-TW" altLang="en-US"/>
              <a:t>使用多個損失函數以實現高質量的轉換。這些損失包括：</a:t>
            </a:r>
          </a:p>
          <a:p>
            <a:pPr marL="171450" indent="-171450"/>
            <a:r>
              <a:rPr lang="en-US"/>
              <a:t>Adversarial Loss</a:t>
            </a:r>
            <a:r>
              <a:rPr lang="zh-TW" altLang="en-US"/>
              <a:t>（對抗損失）：用於影響生成過程，使其更接近目標領域的圖像</a:t>
            </a:r>
            <a:r>
              <a:rPr lang="en-US"/>
              <a:t>。</a:t>
            </a:r>
          </a:p>
          <a:p>
            <a:pPr marL="171450" indent="-171450"/>
            <a:r>
              <a:rPr lang="en-US"/>
              <a:t>Content Loss</a:t>
            </a:r>
            <a:r>
              <a:rPr lang="zh-TW" altLang="en-US"/>
              <a:t>（內容損失）：確保生成的圖像保留輸入照片的內容</a:t>
            </a:r>
            <a:r>
              <a:rPr lang="en-US"/>
              <a:t>。</a:t>
            </a:r>
          </a:p>
          <a:p>
            <a:pPr marL="171450" indent="-171450"/>
            <a:r>
              <a:rPr lang="en-US"/>
              <a:t>Grayscale Style Loss</a:t>
            </a:r>
            <a:r>
              <a:rPr lang="zh-TW" altLang="en-US"/>
              <a:t>（灰度風格損失）：確保生成圖像具有動畫風格的紋理和線條</a:t>
            </a:r>
            <a:r>
              <a:rPr lang="en-US"/>
              <a:t>。</a:t>
            </a:r>
          </a:p>
          <a:p>
            <a:pPr marL="171450" indent="-171450"/>
            <a:r>
              <a:rPr lang="en-US"/>
              <a:t>Color Reconstruction Loss</a:t>
            </a:r>
            <a:r>
              <a:rPr lang="zh-TW" altLang="en-US"/>
              <a:t>（顏色重建損失）：確保生成圖像具有原始照片的顏色。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47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2988bbd4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2988bbd4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73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465650" y="-166400"/>
            <a:ext cx="1822900" cy="5468750"/>
          </a:xfrm>
          <a:custGeom>
            <a:avLst/>
            <a:gdLst/>
            <a:ahLst/>
            <a:cxnLst/>
            <a:rect l="l" t="t" r="r" b="b"/>
            <a:pathLst>
              <a:path w="72916" h="218750" extrusionOk="0">
                <a:moveTo>
                  <a:pt x="68680" y="0"/>
                </a:moveTo>
                <a:lnTo>
                  <a:pt x="72916" y="218750"/>
                </a:lnTo>
                <a:lnTo>
                  <a:pt x="0" y="2178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108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0" name="Google Shape;10;p2"/>
          <p:cNvSpPr/>
          <p:nvPr/>
        </p:nvSpPr>
        <p:spPr>
          <a:xfrm>
            <a:off x="-234475" y="-90775"/>
            <a:ext cx="2133025" cy="5325050"/>
          </a:xfrm>
          <a:custGeom>
            <a:avLst/>
            <a:gdLst/>
            <a:ahLst/>
            <a:cxnLst/>
            <a:rect l="l" t="t" r="r" b="b"/>
            <a:pathLst>
              <a:path w="85321" h="213002" extrusionOk="0">
                <a:moveTo>
                  <a:pt x="85321" y="0"/>
                </a:moveTo>
                <a:lnTo>
                  <a:pt x="25717" y="213002"/>
                </a:lnTo>
                <a:lnTo>
                  <a:pt x="0" y="2130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36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1" name="Google Shape;11;p2"/>
          <p:cNvSpPr/>
          <p:nvPr/>
        </p:nvSpPr>
        <p:spPr>
          <a:xfrm>
            <a:off x="-83200" y="-45375"/>
            <a:ext cx="2314575" cy="1974200"/>
          </a:xfrm>
          <a:custGeom>
            <a:avLst/>
            <a:gdLst/>
            <a:ahLst/>
            <a:cxnLst/>
            <a:rect l="l" t="t" r="r" b="b"/>
            <a:pathLst>
              <a:path w="92583" h="78968" extrusionOk="0">
                <a:moveTo>
                  <a:pt x="0" y="302"/>
                </a:moveTo>
                <a:lnTo>
                  <a:pt x="0" y="78968"/>
                </a:lnTo>
                <a:lnTo>
                  <a:pt x="92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36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2" name="Google Shape;12;p2"/>
          <p:cNvSpPr/>
          <p:nvPr/>
        </p:nvSpPr>
        <p:spPr>
          <a:xfrm>
            <a:off x="7102575" y="3585325"/>
            <a:ext cx="2352400" cy="1656500"/>
          </a:xfrm>
          <a:custGeom>
            <a:avLst/>
            <a:gdLst/>
            <a:ahLst/>
            <a:cxnLst/>
            <a:rect l="l" t="t" r="r" b="b"/>
            <a:pathLst>
              <a:path w="94096" h="66260" extrusionOk="0">
                <a:moveTo>
                  <a:pt x="0" y="64142"/>
                </a:moveTo>
                <a:lnTo>
                  <a:pt x="91373" y="0"/>
                </a:lnTo>
                <a:lnTo>
                  <a:pt x="94096" y="662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86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186250" y="721388"/>
            <a:ext cx="4771500" cy="27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79250" y="3631050"/>
            <a:ext cx="2785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5652525" y="4011475"/>
            <a:ext cx="3707575" cy="1276375"/>
          </a:xfrm>
          <a:custGeom>
            <a:avLst/>
            <a:gdLst/>
            <a:ahLst/>
            <a:cxnLst/>
            <a:rect l="l" t="t" r="r" b="b"/>
            <a:pathLst>
              <a:path w="148303" h="51055" extrusionOk="0">
                <a:moveTo>
                  <a:pt x="146176" y="0"/>
                </a:moveTo>
                <a:lnTo>
                  <a:pt x="148303" y="51055"/>
                </a:lnTo>
                <a:lnTo>
                  <a:pt x="0" y="483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6000"/>
              </a:srgbClr>
            </a:outerShdw>
          </a:effectLst>
        </p:spPr>
      </p:sp>
      <p:sp>
        <p:nvSpPr>
          <p:cNvPr id="160" name="Google Shape;160;p23"/>
          <p:cNvSpPr/>
          <p:nvPr/>
        </p:nvSpPr>
        <p:spPr>
          <a:xfrm>
            <a:off x="-121550" y="-151950"/>
            <a:ext cx="1245975" cy="4322975"/>
          </a:xfrm>
          <a:custGeom>
            <a:avLst/>
            <a:gdLst/>
            <a:ahLst/>
            <a:cxnLst/>
            <a:rect l="l" t="t" r="r" b="b"/>
            <a:pathLst>
              <a:path w="49839" h="172919" extrusionOk="0">
                <a:moveTo>
                  <a:pt x="49839" y="0"/>
                </a:moveTo>
                <a:lnTo>
                  <a:pt x="304" y="172919"/>
                </a:lnTo>
                <a:lnTo>
                  <a:pt x="0" y="3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6499519-18FC-7E33-E18C-21BE3E76610D}"/>
              </a:ext>
            </a:extLst>
          </p:cNvPr>
          <p:cNvSpPr txBox="1"/>
          <p:nvPr userDrawn="1"/>
        </p:nvSpPr>
        <p:spPr>
          <a:xfrm>
            <a:off x="8427575" y="460607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678FD76-1BB1-4EAA-B7AA-FFF9FF48856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6450275" y="-75975"/>
            <a:ext cx="2894625" cy="1489100"/>
          </a:xfrm>
          <a:custGeom>
            <a:avLst/>
            <a:gdLst/>
            <a:ahLst/>
            <a:cxnLst/>
            <a:rect l="l" t="t" r="r" b="b"/>
            <a:pathLst>
              <a:path w="115785" h="59564" extrusionOk="0">
                <a:moveTo>
                  <a:pt x="0" y="304"/>
                </a:moveTo>
                <a:lnTo>
                  <a:pt x="114266" y="0"/>
                </a:lnTo>
                <a:lnTo>
                  <a:pt x="115785" y="595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14313" dist="76200" dir="3660000" algn="bl" rotWithShape="0">
              <a:srgbClr val="000000">
                <a:alpha val="36000"/>
              </a:srgbClr>
            </a:outerShdw>
          </a:effectLst>
        </p:spPr>
      </p:sp>
      <p:sp>
        <p:nvSpPr>
          <p:cNvPr id="164" name="Google Shape;164;p24"/>
          <p:cNvSpPr/>
          <p:nvPr/>
        </p:nvSpPr>
        <p:spPr>
          <a:xfrm>
            <a:off x="8212875" y="-121575"/>
            <a:ext cx="1132025" cy="3206150"/>
          </a:xfrm>
          <a:custGeom>
            <a:avLst/>
            <a:gdLst/>
            <a:ahLst/>
            <a:cxnLst/>
            <a:rect l="l" t="t" r="r" b="b"/>
            <a:pathLst>
              <a:path w="45281" h="128246" extrusionOk="0">
                <a:moveTo>
                  <a:pt x="0" y="608"/>
                </a:moveTo>
                <a:lnTo>
                  <a:pt x="45281" y="0"/>
                </a:lnTo>
                <a:lnTo>
                  <a:pt x="42242" y="1282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680000" algn="bl" rotWithShape="0">
              <a:srgbClr val="000000">
                <a:alpha val="36000"/>
              </a:srgbClr>
            </a:outerShdw>
          </a:effectLst>
        </p:spPr>
      </p:sp>
      <p:sp>
        <p:nvSpPr>
          <p:cNvPr id="165" name="Google Shape;165;p24"/>
          <p:cNvSpPr/>
          <p:nvPr/>
        </p:nvSpPr>
        <p:spPr>
          <a:xfrm>
            <a:off x="-68375" y="2013325"/>
            <a:ext cx="1755025" cy="3221350"/>
          </a:xfrm>
          <a:custGeom>
            <a:avLst/>
            <a:gdLst/>
            <a:ahLst/>
            <a:cxnLst/>
            <a:rect l="l" t="t" r="r" b="b"/>
            <a:pathLst>
              <a:path w="70201" h="128854" extrusionOk="0">
                <a:moveTo>
                  <a:pt x="912" y="0"/>
                </a:moveTo>
                <a:lnTo>
                  <a:pt x="0" y="128854"/>
                </a:lnTo>
                <a:lnTo>
                  <a:pt x="70201" y="1282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3600000" algn="bl" rotWithShape="0">
              <a:srgbClr val="000000">
                <a:alpha val="34000"/>
              </a:srgb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-140400" y="1331250"/>
            <a:ext cx="1290125" cy="3971100"/>
          </a:xfrm>
          <a:custGeom>
            <a:avLst/>
            <a:gdLst/>
            <a:ahLst/>
            <a:cxnLst/>
            <a:rect l="l" t="t" r="r" b="b"/>
            <a:pathLst>
              <a:path w="51605" h="158844" extrusionOk="0">
                <a:moveTo>
                  <a:pt x="1683" y="0"/>
                </a:moveTo>
                <a:lnTo>
                  <a:pt x="0" y="158844"/>
                </a:lnTo>
                <a:lnTo>
                  <a:pt x="51605" y="1582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14313" dist="76200" dir="12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69" name="Google Shape;69;p13"/>
          <p:cNvSpPr/>
          <p:nvPr/>
        </p:nvSpPr>
        <p:spPr>
          <a:xfrm>
            <a:off x="-75650" y="3842500"/>
            <a:ext cx="2299450" cy="1406900"/>
          </a:xfrm>
          <a:custGeom>
            <a:avLst/>
            <a:gdLst/>
            <a:ahLst/>
            <a:cxnLst/>
            <a:rect l="l" t="t" r="r" b="b"/>
            <a:pathLst>
              <a:path w="91978" h="56276" extrusionOk="0">
                <a:moveTo>
                  <a:pt x="91978" y="55368"/>
                </a:moveTo>
                <a:lnTo>
                  <a:pt x="0" y="0"/>
                </a:lnTo>
                <a:lnTo>
                  <a:pt x="0" y="562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2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70" name="Google Shape;70;p13"/>
          <p:cNvSpPr/>
          <p:nvPr/>
        </p:nvSpPr>
        <p:spPr>
          <a:xfrm>
            <a:off x="8216700" y="-71650"/>
            <a:ext cx="1238275" cy="3044575"/>
          </a:xfrm>
          <a:custGeom>
            <a:avLst/>
            <a:gdLst/>
            <a:ahLst/>
            <a:cxnLst/>
            <a:rect l="l" t="t" r="r" b="b"/>
            <a:pathLst>
              <a:path w="49531" h="121783" extrusionOk="0">
                <a:moveTo>
                  <a:pt x="0" y="574"/>
                </a:moveTo>
                <a:lnTo>
                  <a:pt x="41263" y="121783"/>
                </a:lnTo>
                <a:lnTo>
                  <a:pt x="495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0860000" algn="bl" rotWithShape="0">
              <a:schemeClr val="dk1">
                <a:alpha val="35000"/>
              </a:schemeClr>
            </a:outerShdw>
          </a:effectLst>
        </p:spPr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8250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12555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407055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51360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645860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590165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168250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112555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07055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351360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645860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590165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34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288911" y="537275"/>
            <a:ext cx="1952934" cy="4704425"/>
          </a:xfrm>
          <a:custGeom>
            <a:avLst/>
            <a:gdLst/>
            <a:ahLst/>
            <a:cxnLst/>
            <a:rect l="l" t="t" r="r" b="b"/>
            <a:pathLst>
              <a:path w="74732" h="180022" extrusionOk="0">
                <a:moveTo>
                  <a:pt x="6051" y="49317"/>
                </a:moveTo>
                <a:lnTo>
                  <a:pt x="0" y="180022"/>
                </a:lnTo>
                <a:lnTo>
                  <a:pt x="74732" y="180022"/>
                </a:lnTo>
                <a:lnTo>
                  <a:pt x="66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680000" algn="bl" rotWithShape="0">
              <a:schemeClr val="dk1">
                <a:alpha val="35000"/>
              </a:schemeClr>
            </a:outerShdw>
          </a:effectLst>
        </p:spPr>
      </p:sp>
      <p:sp>
        <p:nvSpPr>
          <p:cNvPr id="17" name="Google Shape;17;p3"/>
          <p:cNvSpPr/>
          <p:nvPr/>
        </p:nvSpPr>
        <p:spPr>
          <a:xfrm>
            <a:off x="4659400" y="-166400"/>
            <a:ext cx="4689675" cy="2019575"/>
          </a:xfrm>
          <a:custGeom>
            <a:avLst/>
            <a:gdLst/>
            <a:ahLst/>
            <a:cxnLst/>
            <a:rect l="l" t="t" r="r" b="b"/>
            <a:pathLst>
              <a:path w="187587" h="80783" extrusionOk="0">
                <a:moveTo>
                  <a:pt x="0" y="3328"/>
                </a:moveTo>
                <a:lnTo>
                  <a:pt x="187587" y="80783"/>
                </a:lnTo>
                <a:lnTo>
                  <a:pt x="1857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3960000" algn="bl" rotWithShape="0">
              <a:schemeClr val="dk1">
                <a:alpha val="35000"/>
              </a:schemeClr>
            </a:outerShdw>
          </a:effectLst>
        </p:spPr>
      </p:sp>
      <p:sp>
        <p:nvSpPr>
          <p:cNvPr id="18" name="Google Shape;18;p3"/>
          <p:cNvSpPr/>
          <p:nvPr/>
        </p:nvSpPr>
        <p:spPr>
          <a:xfrm>
            <a:off x="7352175" y="-83225"/>
            <a:ext cx="1913700" cy="2957525"/>
          </a:xfrm>
          <a:custGeom>
            <a:avLst/>
            <a:gdLst/>
            <a:ahLst/>
            <a:cxnLst/>
            <a:rect l="l" t="t" r="r" b="b"/>
            <a:pathLst>
              <a:path w="76548" h="118301" extrusionOk="0">
                <a:moveTo>
                  <a:pt x="76548" y="0"/>
                </a:moveTo>
                <a:lnTo>
                  <a:pt x="75640" y="118301"/>
                </a:lnTo>
                <a:lnTo>
                  <a:pt x="0" y="30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54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19" name="Google Shape;19;p3"/>
          <p:cNvSpPr/>
          <p:nvPr/>
        </p:nvSpPr>
        <p:spPr>
          <a:xfrm flipH="1">
            <a:off x="-158850" y="3585325"/>
            <a:ext cx="2352400" cy="1656500"/>
          </a:xfrm>
          <a:custGeom>
            <a:avLst/>
            <a:gdLst/>
            <a:ahLst/>
            <a:cxnLst/>
            <a:rect l="l" t="t" r="r" b="b"/>
            <a:pathLst>
              <a:path w="94096" h="66260" extrusionOk="0">
                <a:moveTo>
                  <a:pt x="0" y="64142"/>
                </a:moveTo>
                <a:lnTo>
                  <a:pt x="91373" y="0"/>
                </a:lnTo>
                <a:lnTo>
                  <a:pt x="94096" y="662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algn="bl" rotWithShape="0">
              <a:schemeClr val="dk1">
                <a:alpha val="35000"/>
              </a:schemeClr>
            </a:outerShdw>
          </a:effectLst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395050" y="2571750"/>
            <a:ext cx="435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999600" y="1729950"/>
            <a:ext cx="11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105900" y="-60500"/>
            <a:ext cx="1308575" cy="2337250"/>
          </a:xfrm>
          <a:custGeom>
            <a:avLst/>
            <a:gdLst/>
            <a:ahLst/>
            <a:cxnLst/>
            <a:rect l="l" t="t" r="r" b="b"/>
            <a:pathLst>
              <a:path w="52343" h="93490" extrusionOk="0">
                <a:moveTo>
                  <a:pt x="52343" y="0"/>
                </a:moveTo>
                <a:lnTo>
                  <a:pt x="0" y="93490"/>
                </a:lnTo>
                <a:lnTo>
                  <a:pt x="0" y="3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3780000" algn="bl" rotWithShape="0">
              <a:srgbClr val="000000">
                <a:alpha val="35000"/>
              </a:srgbClr>
            </a:outerShdw>
          </a:effectLst>
        </p:spPr>
      </p:sp>
      <p:sp>
        <p:nvSpPr>
          <p:cNvPr id="27" name="Google Shape;27;p5"/>
          <p:cNvSpPr/>
          <p:nvPr/>
        </p:nvSpPr>
        <p:spPr>
          <a:xfrm>
            <a:off x="6187325" y="3774425"/>
            <a:ext cx="3139050" cy="1452275"/>
          </a:xfrm>
          <a:custGeom>
            <a:avLst/>
            <a:gdLst/>
            <a:ahLst/>
            <a:cxnLst/>
            <a:rect l="l" t="t" r="r" b="b"/>
            <a:pathLst>
              <a:path w="125562" h="58091" extrusionOk="0">
                <a:moveTo>
                  <a:pt x="125562" y="0"/>
                </a:moveTo>
                <a:lnTo>
                  <a:pt x="0" y="56881"/>
                </a:lnTo>
                <a:lnTo>
                  <a:pt x="122234" y="580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5000"/>
              </a:srgbClr>
            </a:outerShdw>
          </a:effectLst>
        </p:spPr>
      </p:sp>
      <p:sp>
        <p:nvSpPr>
          <p:cNvPr id="28" name="Google Shape;28;p5"/>
          <p:cNvSpPr/>
          <p:nvPr/>
        </p:nvSpPr>
        <p:spPr>
          <a:xfrm>
            <a:off x="7972425" y="1467400"/>
            <a:ext cx="1520375" cy="3797125"/>
          </a:xfrm>
          <a:custGeom>
            <a:avLst/>
            <a:gdLst/>
            <a:ahLst/>
            <a:cxnLst/>
            <a:rect l="l" t="t" r="r" b="b"/>
            <a:pathLst>
              <a:path w="60815" h="151885" extrusionOk="0">
                <a:moveTo>
                  <a:pt x="55671" y="0"/>
                </a:moveTo>
                <a:lnTo>
                  <a:pt x="0" y="151885"/>
                </a:lnTo>
                <a:lnTo>
                  <a:pt x="60815" y="151885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14313" dist="76200" dir="10920000" algn="bl" rotWithShape="0">
              <a:srgbClr val="000000">
                <a:alpha val="35000"/>
              </a:srgbClr>
            </a:outerShdw>
          </a:effectLst>
        </p:spPr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230128" y="1877925"/>
            <a:ext cx="2927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230138" y="2397825"/>
            <a:ext cx="29277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4986122" y="1877925"/>
            <a:ext cx="2927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986121" y="2397825"/>
            <a:ext cx="29277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1B0CAF-FE20-75AC-F134-C72577C88D19}"/>
              </a:ext>
            </a:extLst>
          </p:cNvPr>
          <p:cNvSpPr txBox="1"/>
          <p:nvPr userDrawn="1"/>
        </p:nvSpPr>
        <p:spPr>
          <a:xfrm>
            <a:off x="8427575" y="460607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678FD76-1BB1-4EAA-B7AA-FFF9FF48856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8312800" y="-90775"/>
            <a:ext cx="1021125" cy="4319025"/>
          </a:xfrm>
          <a:custGeom>
            <a:avLst/>
            <a:gdLst/>
            <a:ahLst/>
            <a:cxnLst/>
            <a:rect l="l" t="t" r="r" b="b"/>
            <a:pathLst>
              <a:path w="40845" h="172761" extrusionOk="0">
                <a:moveTo>
                  <a:pt x="40845" y="0"/>
                </a:moveTo>
                <a:lnTo>
                  <a:pt x="0" y="303"/>
                </a:lnTo>
                <a:lnTo>
                  <a:pt x="35702" y="1727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10860000" algn="bl" rotWithShape="0">
              <a:schemeClr val="dk1">
                <a:alpha val="35000"/>
              </a:schemeClr>
            </a:outerShdw>
          </a:effectLst>
        </p:spPr>
      </p:sp>
      <p:sp>
        <p:nvSpPr>
          <p:cNvPr id="37" name="Google Shape;37;p6"/>
          <p:cNvSpPr/>
          <p:nvPr/>
        </p:nvSpPr>
        <p:spPr>
          <a:xfrm>
            <a:off x="7828700" y="-60500"/>
            <a:ext cx="1397700" cy="1646000"/>
          </a:xfrm>
          <a:custGeom>
            <a:avLst/>
            <a:gdLst/>
            <a:ahLst/>
            <a:cxnLst/>
            <a:rect l="l" t="t" r="r" b="b"/>
            <a:pathLst>
              <a:path w="55908" h="65840" extrusionOk="0">
                <a:moveTo>
                  <a:pt x="55908" y="854"/>
                </a:moveTo>
                <a:lnTo>
                  <a:pt x="55908" y="658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3600000" algn="bl" rotWithShape="0">
              <a:schemeClr val="dk1">
                <a:alpha val="35000"/>
              </a:scheme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6185175" y="3810000"/>
            <a:ext cx="3072325" cy="1426725"/>
          </a:xfrm>
          <a:custGeom>
            <a:avLst/>
            <a:gdLst/>
            <a:ahLst/>
            <a:cxnLst/>
            <a:rect l="l" t="t" r="r" b="b"/>
            <a:pathLst>
              <a:path w="122893" h="57069" extrusionOk="0">
                <a:moveTo>
                  <a:pt x="0" y="56745"/>
                </a:moveTo>
                <a:lnTo>
                  <a:pt x="121596" y="0"/>
                </a:lnTo>
                <a:lnTo>
                  <a:pt x="122893" y="570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860000" algn="bl" rotWithShape="0">
              <a:srgbClr val="000000">
                <a:alpha val="35000"/>
              </a:srgbClr>
            </a:outerShdw>
          </a:effectLst>
        </p:spPr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081650"/>
            <a:ext cx="6367800" cy="29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-114625" y="-105375"/>
            <a:ext cx="1168450" cy="2104025"/>
          </a:xfrm>
          <a:custGeom>
            <a:avLst/>
            <a:gdLst/>
            <a:ahLst/>
            <a:cxnLst/>
            <a:rect l="l" t="t" r="r" b="b"/>
            <a:pathLst>
              <a:path w="46738" h="84161" extrusionOk="0">
                <a:moveTo>
                  <a:pt x="46738" y="0"/>
                </a:moveTo>
                <a:lnTo>
                  <a:pt x="0" y="490"/>
                </a:lnTo>
                <a:lnTo>
                  <a:pt x="1146" y="84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ED2309-2A20-84BB-ECCC-C01B4AA9FC87}"/>
              </a:ext>
            </a:extLst>
          </p:cNvPr>
          <p:cNvSpPr txBox="1"/>
          <p:nvPr userDrawn="1"/>
        </p:nvSpPr>
        <p:spPr>
          <a:xfrm>
            <a:off x="8427575" y="460607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678FD76-1BB1-4EAA-B7AA-FFF9FF48856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110600" y="-93125"/>
            <a:ext cx="3323925" cy="1289450"/>
          </a:xfrm>
          <a:custGeom>
            <a:avLst/>
            <a:gdLst/>
            <a:ahLst/>
            <a:cxnLst/>
            <a:rect l="l" t="t" r="r" b="b"/>
            <a:pathLst>
              <a:path w="132957" h="51578" extrusionOk="0">
                <a:moveTo>
                  <a:pt x="0" y="286"/>
                </a:moveTo>
                <a:lnTo>
                  <a:pt x="130378" y="0"/>
                </a:lnTo>
                <a:lnTo>
                  <a:pt x="132957" y="515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5000"/>
              </a:srgbClr>
            </a:outerShdw>
          </a:effectLst>
        </p:spPr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16375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716375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7743900" y="-93125"/>
            <a:ext cx="1583175" cy="2270875"/>
          </a:xfrm>
          <a:custGeom>
            <a:avLst/>
            <a:gdLst/>
            <a:ahLst/>
            <a:cxnLst/>
            <a:rect l="l" t="t" r="r" b="b"/>
            <a:pathLst>
              <a:path w="63327" h="90835" extrusionOk="0">
                <a:moveTo>
                  <a:pt x="0" y="286"/>
                </a:moveTo>
                <a:lnTo>
                  <a:pt x="4871" y="0"/>
                </a:lnTo>
                <a:lnTo>
                  <a:pt x="63327" y="860"/>
                </a:lnTo>
                <a:lnTo>
                  <a:pt x="61608" y="908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76200" dir="10860000" algn="bl" rotWithShape="0">
              <a:srgbClr val="000000">
                <a:alpha val="36000"/>
              </a:srgbClr>
            </a:outerShdw>
          </a:effectLst>
        </p:spPr>
      </p:sp>
      <p:sp>
        <p:nvSpPr>
          <p:cNvPr id="54" name="Google Shape;54;p9"/>
          <p:cNvSpPr/>
          <p:nvPr/>
        </p:nvSpPr>
        <p:spPr>
          <a:xfrm>
            <a:off x="-100300" y="2564575"/>
            <a:ext cx="1504375" cy="2664900"/>
          </a:xfrm>
          <a:custGeom>
            <a:avLst/>
            <a:gdLst/>
            <a:ahLst/>
            <a:cxnLst/>
            <a:rect l="l" t="t" r="r" b="b"/>
            <a:pathLst>
              <a:path w="60175" h="106596" extrusionOk="0">
                <a:moveTo>
                  <a:pt x="573" y="0"/>
                </a:moveTo>
                <a:lnTo>
                  <a:pt x="0" y="106309"/>
                </a:lnTo>
                <a:lnTo>
                  <a:pt x="60175" y="1065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3600000" algn="bl" rotWithShape="0">
              <a:srgbClr val="000000">
                <a:alpha val="35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352175" y="-83225"/>
            <a:ext cx="1913700" cy="2957525"/>
          </a:xfrm>
          <a:custGeom>
            <a:avLst/>
            <a:gdLst/>
            <a:ahLst/>
            <a:cxnLst/>
            <a:rect l="l" t="t" r="r" b="b"/>
            <a:pathLst>
              <a:path w="76548" h="118301" extrusionOk="0">
                <a:moveTo>
                  <a:pt x="76548" y="0"/>
                </a:moveTo>
                <a:lnTo>
                  <a:pt x="75640" y="118301"/>
                </a:lnTo>
                <a:lnTo>
                  <a:pt x="0" y="30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54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57" name="Google Shape;57;p10"/>
          <p:cNvSpPr/>
          <p:nvPr/>
        </p:nvSpPr>
        <p:spPr>
          <a:xfrm>
            <a:off x="-186250" y="3553175"/>
            <a:ext cx="2379800" cy="1688650"/>
          </a:xfrm>
          <a:custGeom>
            <a:avLst/>
            <a:gdLst/>
            <a:ahLst/>
            <a:cxnLst/>
            <a:rect l="l" t="t" r="r" b="b"/>
            <a:pathLst>
              <a:path w="95192" h="67546" extrusionOk="0">
                <a:moveTo>
                  <a:pt x="95192" y="65428"/>
                </a:moveTo>
                <a:lnTo>
                  <a:pt x="0" y="0"/>
                </a:lnTo>
                <a:lnTo>
                  <a:pt x="1096" y="6754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algn="bl" rotWithShape="0">
              <a:schemeClr val="dk1">
                <a:alpha val="35000"/>
              </a:schemeClr>
            </a:outerShdw>
          </a:effectLst>
        </p:spPr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850100" y="388915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-37825" y="1217800"/>
            <a:ext cx="1762400" cy="4008900"/>
          </a:xfrm>
          <a:custGeom>
            <a:avLst/>
            <a:gdLst/>
            <a:ahLst/>
            <a:cxnLst/>
            <a:rect l="l" t="t" r="r" b="b"/>
            <a:pathLst>
              <a:path w="70496" h="160356" extrusionOk="0">
                <a:moveTo>
                  <a:pt x="303" y="0"/>
                </a:moveTo>
                <a:lnTo>
                  <a:pt x="0" y="160356"/>
                </a:lnTo>
                <a:lnTo>
                  <a:pt x="70496" y="1594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3480000" algn="bl" rotWithShape="0">
              <a:srgbClr val="000000">
                <a:alpha val="35000"/>
              </a:srgbClr>
            </a:outerShdw>
          </a:effectLst>
        </p:spPr>
      </p:sp>
      <p:sp>
        <p:nvSpPr>
          <p:cNvPr id="143" name="Google Shape;143;p21"/>
          <p:cNvSpPr/>
          <p:nvPr/>
        </p:nvSpPr>
        <p:spPr>
          <a:xfrm>
            <a:off x="5541639" y="-157875"/>
            <a:ext cx="3928495" cy="1277361"/>
          </a:xfrm>
          <a:custGeom>
            <a:avLst/>
            <a:gdLst/>
            <a:ahLst/>
            <a:cxnLst/>
            <a:rect l="l" t="t" r="r" b="b"/>
            <a:pathLst>
              <a:path w="147952" h="48107" extrusionOk="0">
                <a:moveTo>
                  <a:pt x="0" y="0"/>
                </a:moveTo>
                <a:lnTo>
                  <a:pt x="147649" y="1210"/>
                </a:lnTo>
                <a:lnTo>
                  <a:pt x="147952" y="48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  <p:sp>
        <p:nvSpPr>
          <p:cNvPr id="144" name="Google Shape;144;p21"/>
          <p:cNvSpPr/>
          <p:nvPr/>
        </p:nvSpPr>
        <p:spPr>
          <a:xfrm>
            <a:off x="7616925" y="-37825"/>
            <a:ext cx="1648950" cy="2897000"/>
          </a:xfrm>
          <a:custGeom>
            <a:avLst/>
            <a:gdLst/>
            <a:ahLst/>
            <a:cxnLst/>
            <a:rect l="l" t="t" r="r" b="b"/>
            <a:pathLst>
              <a:path w="65958" h="115880" extrusionOk="0">
                <a:moveTo>
                  <a:pt x="0" y="0"/>
                </a:moveTo>
                <a:lnTo>
                  <a:pt x="65958" y="0"/>
                </a:lnTo>
                <a:lnTo>
                  <a:pt x="65050" y="1158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5000"/>
              </a:srgbClr>
            </a:outerShdw>
          </a:effectLst>
        </p:spPr>
      </p:sp>
      <p:sp>
        <p:nvSpPr>
          <p:cNvPr id="145" name="Google Shape;145;p21"/>
          <p:cNvSpPr txBox="1">
            <a:spLocks noGrp="1"/>
          </p:cNvSpPr>
          <p:nvPr>
            <p:ph type="title" hasCustomPrompt="1"/>
          </p:nvPr>
        </p:nvSpPr>
        <p:spPr>
          <a:xfrm>
            <a:off x="1838850" y="727775"/>
            <a:ext cx="54663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838850" y="1371575"/>
            <a:ext cx="5466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 hasCustomPrompt="1"/>
          </p:nvPr>
        </p:nvSpPr>
        <p:spPr>
          <a:xfrm>
            <a:off x="1838850" y="2068350"/>
            <a:ext cx="54663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3"/>
          </p:nvPr>
        </p:nvSpPr>
        <p:spPr>
          <a:xfrm>
            <a:off x="1838850" y="2712150"/>
            <a:ext cx="5466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4" hasCustomPrompt="1"/>
          </p:nvPr>
        </p:nvSpPr>
        <p:spPr>
          <a:xfrm>
            <a:off x="1838850" y="3408925"/>
            <a:ext cx="54663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dvent Pro Medium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5"/>
          </p:nvPr>
        </p:nvSpPr>
        <p:spPr>
          <a:xfrm>
            <a:off x="1838850" y="4052725"/>
            <a:ext cx="5466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-136150" y="-157875"/>
            <a:ext cx="1425108" cy="2691851"/>
          </a:xfrm>
          <a:custGeom>
            <a:avLst/>
            <a:gdLst/>
            <a:ahLst/>
            <a:cxnLst/>
            <a:rect l="l" t="t" r="r" b="b"/>
            <a:pathLst>
              <a:path w="54461" h="102870" extrusionOk="0">
                <a:moveTo>
                  <a:pt x="54461" y="303"/>
                </a:moveTo>
                <a:lnTo>
                  <a:pt x="0" y="0"/>
                </a:lnTo>
                <a:lnTo>
                  <a:pt x="1815" y="1028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  <a:defRPr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5436985-EFA1-5BDF-39FC-AD0E0BA42FFF}"/>
              </a:ext>
            </a:extLst>
          </p:cNvPr>
          <p:cNvSpPr txBox="1"/>
          <p:nvPr userDrawn="1"/>
        </p:nvSpPr>
        <p:spPr>
          <a:xfrm>
            <a:off x="8427575" y="460607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678FD76-1BB1-4EAA-B7AA-FFF9FF48856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67" r:id="rId9"/>
    <p:sldLayoutId id="2147483669" r:id="rId10"/>
    <p:sldLayoutId id="2147483670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ctrTitle"/>
          </p:nvPr>
        </p:nvSpPr>
        <p:spPr>
          <a:xfrm>
            <a:off x="914400" y="742950"/>
            <a:ext cx="73152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Optimization Theory</a:t>
            </a:r>
            <a:br>
              <a:rPr lang="en-US" sz="5000" dirty="0"/>
            </a:br>
            <a:r>
              <a:rPr lang="en-US" sz="5000" dirty="0" err="1"/>
              <a:t>AnimeGAN</a:t>
            </a:r>
            <a:endParaRPr lang="en-US" sz="5000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2286000" y="2571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b="1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第</a:t>
            </a:r>
            <a:r>
              <a:rPr lang="en-US" altLang="zh-TW" sz="2400" b="1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組</a:t>
            </a:r>
            <a:r>
              <a:rPr lang="zh-TW" altLang="en-US" sz="2400" b="1" dirty="0"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組員：</a:t>
            </a:r>
            <a:endParaRPr lang="en-US" altLang="zh-TW" sz="2400" dirty="0">
              <a:effectLst/>
              <a:latin typeface="Arial" panose="020B0604020202020204" pitchFamily="34" charset="0"/>
              <a:ea typeface="Taipei Sans TC Beta" pitchFamily="2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effectLst/>
              <a:latin typeface="Arial" panose="020B0604020202020204" pitchFamily="34" charset="0"/>
              <a:ea typeface="Taipei Sans TC Beta" pitchFamily="2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徐仁瓏 </a:t>
            </a:r>
            <a:r>
              <a:rPr lang="en-US" altLang="zh-TW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RE6121011</a:t>
            </a:r>
          </a:p>
          <a:p>
            <a:r>
              <a:rPr lang="zh-TW" altLang="en-US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吳明軒 </a:t>
            </a:r>
            <a:r>
              <a:rPr lang="en-US" altLang="zh-TW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RE6124019</a:t>
            </a:r>
          </a:p>
          <a:p>
            <a:r>
              <a:rPr lang="zh-TW" altLang="en-US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曾文海 </a:t>
            </a:r>
            <a:r>
              <a:rPr lang="en-US" altLang="zh-TW" sz="2400" dirty="0">
                <a:effectLst/>
                <a:latin typeface="Arial" panose="020B0604020202020204" pitchFamily="34" charset="0"/>
                <a:ea typeface="Taipei Sans TC Beta" pitchFamily="2" charset="-120"/>
                <a:cs typeface="Times New Roman" panose="02020603050405020304" pitchFamily="18" charset="0"/>
              </a:rPr>
              <a:t>RE6124027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9DBE10-BBFA-803D-7E19-7A4F098622A4}"/>
                  </a:ext>
                </a:extLst>
              </p:cNvPr>
              <p:cNvSpPr/>
              <p:nvPr/>
            </p:nvSpPr>
            <p:spPr>
              <a:xfrm>
                <a:off x="228600" y="285750"/>
                <a:ext cx="8686800" cy="4572000"/>
              </a:xfrm>
              <a:prstGeom prst="rect">
                <a:avLst/>
              </a:prstGeom>
              <a:solidFill>
                <a:srgbClr val="FFFFFF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𝑔𝑟𝑎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𝑔𝑟𝑎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𝑐𝑜𝑛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𝐺𝐺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𝐺𝐺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sz="1800" kern="100" dirty="0"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𝑔𝑟𝑎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Gram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𝐺𝐺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Gram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𝐺𝐺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9DBE10-BBFA-803D-7E19-7A4F0986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85750"/>
                <a:ext cx="8686800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2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9DBE10-BBFA-803D-7E19-7A4F098622A4}"/>
                  </a:ext>
                </a:extLst>
              </p:cNvPr>
              <p:cNvSpPr/>
              <p:nvPr/>
            </p:nvSpPr>
            <p:spPr>
              <a:xfrm>
                <a:off x="228600" y="285750"/>
                <a:ext cx="8686800" cy="4572000"/>
              </a:xfrm>
              <a:prstGeom prst="rect">
                <a:avLst/>
              </a:prstGeom>
              <a:solidFill>
                <a:srgbClr val="FFFFFF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𝑎𝑑𝑣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i="1" kern="1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𝑐𝑜𝑛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𝑐𝑜𝑛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800" i="1" kern="1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𝑔𝑟𝑎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𝑔𝑟𝑎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800" i="1" kern="1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sz="1800" kern="10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PMingLiU" panose="02020500000000000000" pitchFamily="18" charset="-12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 kern="1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PMingLiU" panose="02020500000000000000" pitchFamily="18" charset="-12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 kern="1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PMingLiU" panose="02020500000000000000" pitchFamily="18" charset="-12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en-US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+0.1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PMingLiU" panose="02020500000000000000" pitchFamily="18" charset="-12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PMingLiU" panose="02020500000000000000" pitchFamily="18" charset="-12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18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9DBE10-BBFA-803D-7E19-7A4F0986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85750"/>
                <a:ext cx="8686800" cy="457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79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95050" y="2571750"/>
            <a:ext cx="435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3999600" y="1729950"/>
            <a:ext cx="11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51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716375" y="19649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240BDF-DA14-4E0B-DD34-BE9A207B60C2}"/>
              </a:ext>
            </a:extLst>
          </p:cNvPr>
          <p:cNvSpPr txBox="1"/>
          <p:nvPr/>
        </p:nvSpPr>
        <p:spPr>
          <a:xfrm>
            <a:off x="4666129" y="926335"/>
            <a:ext cx="41954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zh-TW" sz="1600" b="1" i="0" dirty="0" err="1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CartoonGAN</a:t>
            </a: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：</a:t>
            </a:r>
            <a:br>
              <a:rPr lang="en-US" altLang="zh-TW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</a:b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有效地捕捉到動畫風格，但會產生明顯的彩色異常，並失去了原始內容圖像的顏色。這表示它在保留顏色方面存在問題。</a:t>
            </a:r>
            <a:endParaRPr lang="en-US" altLang="zh-TW" sz="1600" i="0" dirty="0">
              <a:solidFill>
                <a:schemeClr val="tx1"/>
              </a:solidFill>
              <a:effectLst/>
              <a:latin typeface="Söhne"/>
              <a:ea typeface="Taipei Sans TC Beta" pitchFamily="2" charset="-120"/>
            </a:endParaRPr>
          </a:p>
          <a:p>
            <a:pPr marL="342900" indent="-342900" algn="l">
              <a:buFont typeface="+mj-lt"/>
              <a:buAutoNum type="arabicPeriod"/>
            </a:pPr>
            <a:endParaRPr lang="zh-TW" altLang="en-US" sz="1600" i="0" dirty="0">
              <a:solidFill>
                <a:schemeClr val="tx1"/>
              </a:solidFill>
              <a:effectLst/>
              <a:latin typeface="Söhne"/>
              <a:ea typeface="Taipei Sans TC Beta" pitchFamily="2" charset="-12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TW" sz="1600" b="1" i="0" dirty="0" err="1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ComixGAN</a:t>
            </a: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：</a:t>
            </a:r>
            <a:br>
              <a:rPr lang="en-US" altLang="zh-TW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</a:b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有效地捕捉到動畫風格，但可能過度風格化，導致生成的圖像失去了原始照片的內容。這表示它在保留內容方面存在問題。</a:t>
            </a:r>
            <a:endParaRPr lang="en-US" altLang="zh-TW" sz="1600" i="0" dirty="0">
              <a:solidFill>
                <a:schemeClr val="tx1"/>
              </a:solidFill>
              <a:effectLst/>
              <a:latin typeface="Söhne"/>
              <a:ea typeface="Taipei Sans TC Beta" pitchFamily="2" charset="-120"/>
            </a:endParaRPr>
          </a:p>
          <a:p>
            <a:pPr marL="342900" indent="-342900" algn="l">
              <a:buFont typeface="+mj-lt"/>
              <a:buAutoNum type="arabicPeriod"/>
            </a:pPr>
            <a:endParaRPr lang="zh-TW" altLang="en-US" sz="1600" i="0" dirty="0">
              <a:solidFill>
                <a:schemeClr val="tx1"/>
              </a:solidFill>
              <a:effectLst/>
              <a:latin typeface="Söhne"/>
              <a:ea typeface="Taipei Sans TC Beta" pitchFamily="2" charset="-12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TW" sz="1600" b="1" i="0" dirty="0" err="1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AnimeGAN</a:t>
            </a: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：</a:t>
            </a:r>
            <a:br>
              <a:rPr lang="en-US" altLang="zh-TW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</a:b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有效地保留照片的內容和相應區域的顏色</a:t>
            </a:r>
            <a:r>
              <a:rPr lang="zh-TW" altLang="en-US" sz="1600" dirty="0">
                <a:solidFill>
                  <a:schemeClr val="tx1"/>
                </a:solidFill>
                <a:latin typeface="Söhne"/>
                <a:ea typeface="Taipei Sans TC Beta" pitchFamily="2" charset="-120"/>
              </a:rPr>
              <a:t>，</a:t>
            </a:r>
            <a:r>
              <a:rPr lang="zh-TW" altLang="en-US" sz="1600" i="0" dirty="0">
                <a:solidFill>
                  <a:schemeClr val="tx1"/>
                </a:solidFill>
                <a:effectLst/>
                <a:latin typeface="Söhne"/>
                <a:ea typeface="Taipei Sans TC Beta" pitchFamily="2" charset="-120"/>
              </a:rPr>
              <a:t>能夠生成更高質量的動畫視覺效果。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tx1"/>
              </a:solidFill>
              <a:ea typeface="Taipei Sans TC Beta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39E7E6-259E-7003-8E33-855915F31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3" y="904941"/>
            <a:ext cx="3903479" cy="404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2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716375" y="19649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B5B15D3B-3DD8-6739-EF75-3CCBDE5A2D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75" y="839110"/>
                <a:ext cx="4276368" cy="34652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col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=10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adv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=250 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生成圖像接近輸入照片，但是沒有明顯的動畫風格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col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=10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adv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=350 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生成圖像有明顯的動畫風格，不過色調受到影響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col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=50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adv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 =300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生成圖像也是接近輸入照片，沒有明顯的動畫風格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col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=10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aipei Sans TC Beta" pitchFamily="2" charset="-120"/>
                            <a:cs typeface="Arial"/>
                            <a:sym typeface="Arial"/>
                          </a:rPr>
                          <m:t>adv</m:t>
                        </m:r>
                      </m:sub>
                    </m:sSub>
                    <m:r>
                      <a:rPr lang="en-US" altLang="zh-TW" sz="1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ipei Sans TC Beta" pitchFamily="2" charset="-120"/>
                        <a:cs typeface="Arial"/>
                        <a:sym typeface="Arial"/>
                      </a:rPr>
                      <m:t> =300</m:t>
                    </m:r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生成圖像有動畫視覺效果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B5B15D3B-3DD8-6739-EF75-3CCBDE5A2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75" y="839110"/>
                <a:ext cx="4276368" cy="34652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798F17C3-5AC7-31F8-42CA-624F8260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9" y="1187510"/>
            <a:ext cx="4380926" cy="27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716375" y="19649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B5B15D3B-3DD8-6739-EF75-3CCBDE5A2D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357" y="1086549"/>
                <a:ext cx="4703643" cy="335098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灰度對抗損失：</a:t>
                </a:r>
                <a:br>
                  <a:rPr lang="en-US" altLang="zh-TW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</a:b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 marL="495300" indent="-342900">
                  <a:lnSpc>
                    <a:spcPct val="100000"/>
                  </a:lnSpc>
                  <a:spcBef>
                    <a:spcPts val="600"/>
                  </a:spcBef>
                  <a:buClr>
                    <a:srgbClr val="000000"/>
                  </a:buClr>
                  <a:buSzPct val="80000"/>
                  <a:buFont typeface="+mj-lt"/>
                  <a:buAutoNum type="alphaUcPeriod"/>
                </a:pP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沒有用灰度對抗損失函數</a:t>
                </a: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 marL="495300" indent="-342900">
                  <a:lnSpc>
                    <a:spcPct val="100000"/>
                  </a:lnSpc>
                  <a:spcBef>
                    <a:spcPts val="600"/>
                  </a:spcBef>
                  <a:buClr>
                    <a:srgbClr val="000000"/>
                  </a:buClr>
                  <a:buSzPct val="80000"/>
                  <a:buFont typeface="+mj-lt"/>
                  <a:buAutoNum type="alphaUcPeriod"/>
                </a:pP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e</m:t>
                        </m:r>
                      </m:e>
                    </m:d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中的去邊緣彩色圖像進行去邊緣灰度對抗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 marL="495300" indent="-342900">
                  <a:lnSpc>
                    <a:spcPct val="100000"/>
                  </a:lnSpc>
                  <a:spcBef>
                    <a:spcPts val="600"/>
                  </a:spcBef>
                  <a:buClr>
                    <a:srgbClr val="000000"/>
                  </a:buClr>
                  <a:buSzPct val="80000"/>
                  <a:buFont typeface="+mj-lt"/>
                  <a:buAutoNum type="alphaUcPeriod"/>
                </a:pP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  <m:r>
                      <a:rPr lang="en-US" altLang="zh-TW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e</m:t>
                        </m:r>
                      </m:e>
                    </m:d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被處理成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y</m:t>
                        </m:r>
                      </m:e>
                    </m:d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中的灰度圖像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r>
                  <a:rPr lang="en-US" altLang="zh-TW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A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和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B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結果相似，色彩並不夠飽和</a:t>
                </a:r>
                <a:endParaRPr lang="en-US" altLang="zh-TW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r>
                  <a:rPr lang="en-US" altLang="zh-TW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C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的區別在於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e</m:t>
                        </m:r>
                      </m:e>
                    </m:d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中的去邊緣彩色圖像被處理成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y</m:t>
                        </m:r>
                      </m:e>
                    </m:d>
                  </m:oMath>
                </a14:m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 中的灰度圖像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，以避免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去邊緣彩色圖像對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生成结果的色彩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Söhne"/>
                    <a:ea typeface="Taipei Sans TC Beta" pitchFamily="2" charset="-120"/>
                    <a:cs typeface="Arial"/>
                    <a:sym typeface="Arial"/>
                  </a:rPr>
                  <a:t>影響</a:t>
                </a:r>
                <a:endParaRPr lang="en-US" sz="1600" dirty="0">
                  <a:solidFill>
                    <a:schemeClr val="tx1"/>
                  </a:solidFill>
                  <a:latin typeface="Söhne"/>
                  <a:ea typeface="Taipei Sans TC Beta" pitchFamily="2" charset="-120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B5B15D3B-3DD8-6739-EF75-3CCBDE5A2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357" y="1086549"/>
                <a:ext cx="4703643" cy="3350980"/>
              </a:xfrm>
              <a:blipFill>
                <a:blip r:embed="rId3"/>
                <a:stretch>
                  <a:fillRect b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9BBD119-57E0-8229-4768-42D38797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32" y="1086549"/>
            <a:ext cx="4405968" cy="34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2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716375" y="19649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Results</a:t>
            </a:r>
          </a:p>
        </p:txBody>
      </p:sp>
      <p:pic>
        <p:nvPicPr>
          <p:cNvPr id="4" name="お花見">
            <a:hlinkClick r:id="" action="ppaction://media"/>
            <a:extLst>
              <a:ext uri="{FF2B5EF4-FFF2-40B4-BE49-F238E27FC236}">
                <a16:creationId xmlns:a16="http://schemas.microsoft.com/office/drawing/2014/main" id="{C96523D5-9EB3-841F-7794-CEC6260F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14165"/>
          <a:stretch/>
        </p:blipFill>
        <p:spPr>
          <a:xfrm>
            <a:off x="1272600" y="917052"/>
            <a:ext cx="2743200" cy="4184886"/>
          </a:xfrm>
          <a:prstGeom prst="rect">
            <a:avLst/>
          </a:prstGeom>
        </p:spPr>
      </p:pic>
      <p:pic>
        <p:nvPicPr>
          <p:cNvPr id="5" name="お花見">
            <a:hlinkClick r:id="" action="ppaction://media"/>
            <a:extLst>
              <a:ext uri="{FF2B5EF4-FFF2-40B4-BE49-F238E27FC236}">
                <a16:creationId xmlns:a16="http://schemas.microsoft.com/office/drawing/2014/main" id="{2B85EDA7-5D17-7CC1-E4F5-F203B5B40B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18637"/>
          <a:stretch/>
        </p:blipFill>
        <p:spPr>
          <a:xfrm>
            <a:off x="5128202" y="917053"/>
            <a:ext cx="2743200" cy="41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Table of contents</a:t>
            </a:r>
            <a:endParaRPr b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2958407" y="1445303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>
            <a:off x="2401457" y="1965203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3"/>
          </p:nvPr>
        </p:nvSpPr>
        <p:spPr>
          <a:xfrm>
            <a:off x="5346457" y="1445303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4"/>
          </p:nvPr>
        </p:nvSpPr>
        <p:spPr>
          <a:xfrm>
            <a:off x="4789507" y="1965203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 idx="5"/>
          </p:nvPr>
        </p:nvSpPr>
        <p:spPr>
          <a:xfrm>
            <a:off x="2958407" y="3124737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6"/>
          </p:nvPr>
        </p:nvSpPr>
        <p:spPr>
          <a:xfrm>
            <a:off x="2401457" y="3644637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Loss Function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7"/>
          </p:nvPr>
        </p:nvSpPr>
        <p:spPr>
          <a:xfrm>
            <a:off x="5346457" y="3124737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8"/>
          </p:nvPr>
        </p:nvSpPr>
        <p:spPr>
          <a:xfrm>
            <a:off x="4789507" y="3644637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1848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95050" y="2571750"/>
            <a:ext cx="435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3999600" y="1729950"/>
            <a:ext cx="11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2;p33">
            <a:extLst>
              <a:ext uri="{FF2B5EF4-FFF2-40B4-BE49-F238E27FC236}">
                <a16:creationId xmlns:a16="http://schemas.microsoft.com/office/drawing/2014/main" id="{EF4D5BC1-77B1-23B9-FA16-16A409EA8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Introduction</a:t>
            </a:r>
          </a:p>
        </p:txBody>
      </p:sp>
      <p:sp>
        <p:nvSpPr>
          <p:cNvPr id="8" name="Google Shape;223;p33">
            <a:extLst>
              <a:ext uri="{FF2B5EF4-FFF2-40B4-BE49-F238E27FC236}">
                <a16:creationId xmlns:a16="http://schemas.microsoft.com/office/drawing/2014/main" id="{12C56E8E-328F-3271-0136-8656723801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4974" y="1259360"/>
            <a:ext cx="36576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Taipei Sans TC Beta" pitchFamily="2" charset="-120"/>
                <a:ea typeface="Taipei Sans TC Beta" pitchFamily="2" charset="-120"/>
              </a:rPr>
              <a:t>動畫風格圖像轉換</a:t>
            </a:r>
            <a:endParaRPr lang="en-US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9" name="Google Shape;224;p33">
            <a:extLst>
              <a:ext uri="{FF2B5EF4-FFF2-40B4-BE49-F238E27FC236}">
                <a16:creationId xmlns:a16="http://schemas.microsoft.com/office/drawing/2014/main" id="{546F39A1-19A9-4403-FA15-DFCE18FD85E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90734" y="1779260"/>
            <a:ext cx="292608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 pitchFamily="2" charset="-120"/>
                <a:ea typeface="Taipei Sans TC Beta" pitchFamily="2" charset="-120"/>
                <a:sym typeface="Advent Pro"/>
              </a:rPr>
              <a:t>現實照片轉換動畫圖像</a:t>
            </a:r>
            <a:endParaRPr lang="en-US" altLang="zh-TW" sz="1800">
              <a:latin typeface="Taipei Sans TC Beta" pitchFamily="2" charset="-120"/>
              <a:ea typeface="Taipei Sans TC Beta" pitchFamily="2" charset="-120"/>
              <a:sym typeface="Advent Pro"/>
            </a:endParaRPr>
          </a:p>
          <a:p>
            <a:pPr marL="285750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 pitchFamily="2" charset="-120"/>
                <a:ea typeface="Taipei Sans TC Beta" pitchFamily="2" charset="-120"/>
                <a:sym typeface="Advent Pro"/>
              </a:rPr>
              <a:t>藝術風格轉移</a:t>
            </a:r>
            <a:endParaRPr lang="en-US" altLang="zh-TW" sz="1800">
              <a:latin typeface="Taipei Sans TC Beta" pitchFamily="2" charset="-120"/>
              <a:ea typeface="Taipei Sans TC Beta" pitchFamily="2" charset="-120"/>
              <a:sym typeface="Advent Pro"/>
            </a:endParaRPr>
          </a:p>
          <a:p>
            <a:pPr marL="285750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 pitchFamily="2" charset="-120"/>
                <a:ea typeface="Taipei Sans TC Beta" pitchFamily="2" charset="-120"/>
                <a:sym typeface="Advent Pro"/>
              </a:rPr>
              <a:t>結合神經風格轉移和生成對抗網絡</a:t>
            </a:r>
            <a:endParaRPr lang="en-US" sz="1800">
              <a:latin typeface="Taipei Sans TC Beta" pitchFamily="2" charset="-120"/>
              <a:ea typeface="Taipei Sans TC Beta" pitchFamily="2" charset="-120"/>
              <a:sym typeface="Advent Pro"/>
            </a:endParaRPr>
          </a:p>
        </p:txBody>
      </p:sp>
      <p:sp>
        <p:nvSpPr>
          <p:cNvPr id="10" name="Google Shape;225;p33">
            <a:extLst>
              <a:ext uri="{FF2B5EF4-FFF2-40B4-BE49-F238E27FC236}">
                <a16:creationId xmlns:a16="http://schemas.microsoft.com/office/drawing/2014/main" id="{5649D9F6-C6AE-8A09-F6DC-F0A44E43D61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820456" y="1246000"/>
            <a:ext cx="36576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AnimeGAN</a:t>
            </a:r>
            <a:r>
              <a:rPr lang="zh-TW" altLang="en-US">
                <a:latin typeface="Taipei Sans TC Beta" pitchFamily="2" charset="-120"/>
                <a:ea typeface="Taipei Sans TC Beta" pitchFamily="2" charset="-120"/>
              </a:rPr>
              <a:t>損失函數</a:t>
            </a:r>
            <a:endParaRPr lang="en-US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1" name="Google Shape;226;p33">
            <a:extLst>
              <a:ext uri="{FF2B5EF4-FFF2-40B4-BE49-F238E27FC236}">
                <a16:creationId xmlns:a16="http://schemas.microsoft.com/office/drawing/2014/main" id="{303BFE5F-635D-FF0D-3BF8-6BC6B6BE931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84596" y="1765900"/>
            <a:ext cx="4668791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2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/>
                <a:ea typeface="Taipei Sans TC Beta"/>
              </a:rPr>
              <a:t>對抗性損失</a:t>
            </a:r>
            <a:r>
              <a:rPr lang="en-US" altLang="zh-TW" sz="1800">
                <a:latin typeface="Taipei Sans TC Beta"/>
                <a:ea typeface="Taipei Sans TC Beta"/>
              </a:rPr>
              <a:t>(adversarial loss)</a:t>
            </a:r>
            <a:endParaRPr lang="zh-TW" altLang="en-US" sz="1800">
              <a:latin typeface="Taipei Sans TC Beta"/>
              <a:ea typeface="Taipei Sans TC Beta"/>
            </a:endParaRPr>
          </a:p>
          <a:p>
            <a:pPr marL="285750" lvl="2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/>
                <a:ea typeface="Taipei Sans TC Beta"/>
              </a:rPr>
              <a:t>灰度風格損失</a:t>
            </a:r>
            <a:r>
              <a:rPr lang="en-US" altLang="zh-TW" sz="1800">
                <a:latin typeface="Taipei Sans TC Beta"/>
                <a:ea typeface="Taipei Sans TC Beta"/>
              </a:rPr>
              <a:t>(grayscale style loss)</a:t>
            </a:r>
            <a:endParaRPr lang="zh-TW" altLang="en-US" sz="1800">
              <a:latin typeface="Taipei Sans TC Beta"/>
              <a:ea typeface="Taipei Sans TC Beta"/>
            </a:endParaRPr>
          </a:p>
          <a:p>
            <a:pPr marL="285750" lvl="2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/>
                <a:ea typeface="Taipei Sans TC Beta"/>
              </a:rPr>
              <a:t>灰度內容損失</a:t>
            </a:r>
            <a:r>
              <a:rPr lang="en-US" altLang="zh-TW" sz="1800">
                <a:latin typeface="Taipei Sans TC Beta"/>
                <a:ea typeface="Taipei Sans TC Beta"/>
              </a:rPr>
              <a:t>(grayscale content loss)</a:t>
            </a:r>
            <a:endParaRPr lang="zh-TW" altLang="en-US" sz="1800">
              <a:latin typeface="Taipei Sans TC Beta"/>
              <a:ea typeface="Taipei Sans TC Beta"/>
            </a:endParaRPr>
          </a:p>
          <a:p>
            <a:pPr marL="285750" lvl="2" indent="-285750" algn="l">
              <a:buSzPts val="2200"/>
              <a:buFont typeface="Arial" panose="020B0604020202020204" pitchFamily="34" charset="0"/>
              <a:buChar char="•"/>
            </a:pPr>
            <a:r>
              <a:rPr lang="zh-TW" altLang="en-US" sz="1800">
                <a:latin typeface="Taipei Sans TC Beta"/>
                <a:ea typeface="Taipei Sans TC Beta"/>
              </a:rPr>
              <a:t>色彩重建損失</a:t>
            </a:r>
            <a:r>
              <a:rPr lang="en-US" altLang="zh-TW" sz="1800">
                <a:latin typeface="Taipei Sans TC Beta"/>
                <a:ea typeface="Taipei Sans TC Beta"/>
              </a:rPr>
              <a:t>(color reconstruction loss)</a:t>
            </a:r>
            <a:endParaRPr lang="zh-TW" altLang="en-US" sz="1800">
              <a:latin typeface="Taipei Sans TC Beta"/>
              <a:ea typeface="Taipei Sans TC Bet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4E378F8-0F9B-44DD-D8FC-DD874CE3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07" y="3345975"/>
            <a:ext cx="2028534" cy="13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75A1B2B-9CFA-EB24-F8BA-D0CC42FD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62" y="3345975"/>
            <a:ext cx="2028533" cy="13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25809A37-6445-8972-C993-B0BBBA484887}"/>
              </a:ext>
            </a:extLst>
          </p:cNvPr>
          <p:cNvSpPr/>
          <p:nvPr/>
        </p:nvSpPr>
        <p:spPr>
          <a:xfrm>
            <a:off x="3711484" y="3936801"/>
            <a:ext cx="524435" cy="170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7BE567-5BBA-A6C0-3411-F7E81F6F6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1" y="4021875"/>
            <a:ext cx="8252976" cy="3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10" grpId="0" build="p"/>
      <p:bldP spid="11" grpId="0" build="p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95050" y="2571750"/>
            <a:ext cx="435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3999600" y="1729950"/>
            <a:ext cx="11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142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Generator Network</a:t>
            </a:r>
            <a:endParaRPr b="1"/>
          </a:p>
        </p:txBody>
      </p:sp>
      <p:pic>
        <p:nvPicPr>
          <p:cNvPr id="2" name="圖片 1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5346AF42-89E8-E195-74E0-A5B0EF0A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" y="1506946"/>
            <a:ext cx="8754532" cy="26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6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Discriminator Network</a:t>
            </a:r>
            <a:endParaRPr b="1"/>
          </a:p>
        </p:txBody>
      </p:sp>
      <p:pic>
        <p:nvPicPr>
          <p:cNvPr id="2" name="圖片 1" descr="一張含有 文字, 螢幕擷取畫面, 字型, 平行 的圖片&#10;&#10;自動產生的描述">
            <a:extLst>
              <a:ext uri="{FF2B5EF4-FFF2-40B4-BE49-F238E27FC236}">
                <a16:creationId xmlns:a16="http://schemas.microsoft.com/office/drawing/2014/main" id="{A48BA449-D2D8-59A5-A386-9585794F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8" y="1511751"/>
            <a:ext cx="7844366" cy="29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2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95050" y="2571750"/>
            <a:ext cx="4353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Function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2"/>
          </p:nvPr>
        </p:nvSpPr>
        <p:spPr>
          <a:xfrm>
            <a:off x="3999600" y="1729950"/>
            <a:ext cx="11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740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8B823CD6-8A46-9ECB-34D0-CE0E498672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876646"/>
                  </p:ext>
                </p:extLst>
              </p:nvPr>
            </p:nvGraphicFramePr>
            <p:xfrm>
              <a:off x="1113197" y="1228507"/>
              <a:ext cx="6917606" cy="2686485"/>
            </p:xfrm>
            <a:graphic>
              <a:graphicData uri="http://schemas.openxmlformats.org/drawingml/2006/table">
                <a:tbl>
                  <a:tblPr firstRow="1" bandRow="1">
                    <a:tableStyleId>{5FE96121-19D4-4DE5-A6F2-BD77676CECCD}</a:tableStyleId>
                  </a:tblPr>
                  <a:tblGrid>
                    <a:gridCol w="3122803">
                      <a:extLst>
                        <a:ext uri="{9D8B030D-6E8A-4147-A177-3AD203B41FA5}">
                          <a16:colId xmlns:a16="http://schemas.microsoft.com/office/drawing/2014/main" val="2613522043"/>
                        </a:ext>
                      </a:extLst>
                    </a:gridCol>
                    <a:gridCol w="3794803">
                      <a:extLst>
                        <a:ext uri="{9D8B030D-6E8A-4147-A177-3AD203B41FA5}">
                          <a16:colId xmlns:a16="http://schemas.microsoft.com/office/drawing/2014/main" val="2880978638"/>
                        </a:ext>
                      </a:extLst>
                    </a:gridCol>
                  </a:tblGrid>
                  <a:tr h="4656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PMingLiU"/>
                                  <a:cs typeface="Times New Roman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6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PMingLiU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PMingLiU"/>
                                          <a:cs typeface="Times New Roman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PMingLiU"/>
                                          <a:cs typeface="Times New Roman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PMingLiU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PMingLiU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PMingLiU"/>
                                  <a:cs typeface="Times New Roman"/>
                                </a:rPr>
                                <m:t>=1,⋯,</m:t>
                              </m:r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PMingLiU"/>
                                  <a:cs typeface="Times New Roman"/>
                                </a:rPr>
                                <m:t>𝑁</m:t>
                              </m:r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}⊂</m:t>
                              </m:r>
                              <m:r>
                                <a:rPr lang="en-US" altLang="zh-TW" sz="16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TW" altLang="en-US" sz="1600" kern="100" dirty="0">
                              <a:effectLst/>
                              <a:latin typeface="Söhne"/>
                              <a:ea typeface="PMingLiU"/>
                              <a:cs typeface="Times New Roman"/>
                            </a:rPr>
                            <a:t>  </a:t>
                          </a:r>
                          <a:endParaRPr lang="en-US" altLang="zh-TW" sz="1600" kern="100" dirty="0">
                            <a:effectLst/>
                            <a:latin typeface="Söhne"/>
                            <a:ea typeface="PMingLiU"/>
                            <a:cs typeface="Times New Roman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cs typeface="Arial"/>
                              <a:sym typeface="Arial"/>
                            </a:rPr>
                            <a:t>real-world photos</a:t>
                          </a:r>
                          <a:endParaRPr lang="zh-TW" altLang="en-US" sz="1600" b="0" i="1" u="none" strike="noStrike" kern="100" cap="none" dirty="0">
                            <a:solidFill>
                              <a:srgbClr val="000000"/>
                            </a:solidFill>
                            <a:effectLst/>
                            <a:latin typeface="Söhne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480940"/>
                      </a:ext>
                    </a:extLst>
                  </a:tr>
                  <a:tr h="465657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=1,⋯,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𝑀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}⊂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sym typeface="Arial"/>
                            </a:rPr>
                            <a:t>color animation image</a:t>
                          </a:r>
                          <a:r>
                            <a:rPr lang="zh-TW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</a:rPr>
                            <a:t> </a:t>
                          </a:r>
                          <a:endParaRPr lang="zh-TW" altLang="en-US" sz="1600" b="0" i="1" u="none" strike="noStrike" kern="100" cap="none" dirty="0">
                            <a:solidFill>
                              <a:srgbClr val="000000"/>
                            </a:solidFill>
                            <a:effectLst/>
                            <a:latin typeface="Söhne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42823"/>
                      </a:ext>
                    </a:extLst>
                  </a:tr>
                  <a:tr h="465657">
                    <a:tc>
                      <a:txBody>
                        <a:bodyPr/>
                        <a:lstStyle/>
                        <a:p>
                          <a:pPr marL="0" marR="0" lvl="0" indent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=1,⋯,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𝑀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}⊂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zh-TW" altLang="zh-TW" sz="1600" kern="100">
                            <a:effectLst/>
                            <a:latin typeface="Söhne"/>
                            <a:ea typeface="PMingLiU"/>
                            <a:cs typeface="Times New Roman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i="1" u="none" strike="noStrike" kern="100" cap="none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cs typeface="Arial"/>
                              <a:sym typeface="Arial"/>
                            </a:rPr>
                            <a:t>The grayscale animation training data</a:t>
                          </a:r>
                          <a:endParaRPr lang="zh-TW" altLang="en-US" sz="1600" b="0" i="1" u="none" strike="noStrike" kern="100" cap="none">
                            <a:solidFill>
                              <a:srgbClr val="000000"/>
                            </a:solidFill>
                            <a:effectLst/>
                            <a:latin typeface="Söhne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574701"/>
                      </a:ext>
                    </a:extLst>
                  </a:tr>
                  <a:tr h="644757">
                    <a:tc>
                      <a:txBody>
                        <a:bodyPr/>
                        <a:lstStyle/>
                        <a:p>
                          <a:pPr marL="0" marR="0" lvl="0" indent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𝑒</m:t>
                                    </m:r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=1,⋯,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𝑀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}⊂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sz="1600">
                            <a:latin typeface="Söhne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cs typeface="Arial"/>
                              <a:sym typeface="Arial"/>
                            </a:rPr>
                            <a:t>Removing the edges of the animation images in the training data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endParaRPr lang="zh-TW" altLang="en-US" sz="1600" b="0" i="1" u="none" strike="noStrike" kern="100" cap="none" dirty="0">
                            <a:solidFill>
                              <a:srgbClr val="000000"/>
                            </a:solidFill>
                            <a:effectLst/>
                            <a:latin typeface="Söhne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903806"/>
                      </a:ext>
                    </a:extLst>
                  </a:tr>
                  <a:tr h="644757">
                    <a:tc>
                      <a:txBody>
                        <a:bodyPr/>
                        <a:lstStyle/>
                        <a:p>
                          <a:pPr marL="0" lvl="0" indent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altLang="zh-TW" sz="16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PMingLiU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PMingLiU"/>
                                            <a:cs typeface="Times New Roman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PMingLiU"/>
                                    <a:cs typeface="Times New Roman"/>
                                  </a:rPr>
                                  <m:t>=1,⋯,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𝑀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}⊂</m:t>
                                </m:r>
                                <m:r>
                                  <a:rPr lang="en-US" altLang="zh-TW" sz="1600" b="0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altLang="zh-TW" sz="1600" b="0" i="0" u="none" strike="noStrike" kern="100" noProof="0">
                            <a:solidFill>
                              <a:srgbClr val="343541"/>
                            </a:solidFill>
                            <a:effectLst/>
                            <a:latin typeface="Söhne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0" i="1" u="none" strike="noStrike" kern="100" cap="non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</a:rPr>
                            <a:t>process the images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PMingLiU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b="0" i="1" u="none" strike="noStrike" kern="100" cap="non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</a:rPr>
                            <a:t>into the grayscale images</a:t>
                          </a:r>
                          <a:endParaRPr lang="zh-TW" sz="1600" dirty="0">
                            <a:latin typeface="Söhne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1797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8B823CD6-8A46-9ECB-34D0-CE0E498672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876646"/>
                  </p:ext>
                </p:extLst>
              </p:nvPr>
            </p:nvGraphicFramePr>
            <p:xfrm>
              <a:off x="1113197" y="1228507"/>
              <a:ext cx="6917606" cy="2686485"/>
            </p:xfrm>
            <a:graphic>
              <a:graphicData uri="http://schemas.openxmlformats.org/drawingml/2006/table">
                <a:tbl>
                  <a:tblPr firstRow="1" bandRow="1">
                    <a:tableStyleId>{5FE96121-19D4-4DE5-A6F2-BD77676CECCD}</a:tableStyleId>
                  </a:tblPr>
                  <a:tblGrid>
                    <a:gridCol w="3122803">
                      <a:extLst>
                        <a:ext uri="{9D8B030D-6E8A-4147-A177-3AD203B41FA5}">
                          <a16:colId xmlns:a16="http://schemas.microsoft.com/office/drawing/2014/main" val="2613522043"/>
                        </a:ext>
                      </a:extLst>
                    </a:gridCol>
                    <a:gridCol w="3794803">
                      <a:extLst>
                        <a:ext uri="{9D8B030D-6E8A-4147-A177-3AD203B41FA5}">
                          <a16:colId xmlns:a16="http://schemas.microsoft.com/office/drawing/2014/main" val="2880978638"/>
                        </a:ext>
                      </a:extLst>
                    </a:gridCol>
                  </a:tblGrid>
                  <a:tr h="4656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" t="-2597" r="-121637" b="-475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cs typeface="Arial"/>
                              <a:sym typeface="Arial"/>
                            </a:rPr>
                            <a:t>real-world photos</a:t>
                          </a:r>
                          <a:endParaRPr lang="zh-TW" altLang="en-US" sz="1600" b="0" i="1" u="none" strike="noStrike" kern="100" cap="none" dirty="0">
                            <a:solidFill>
                              <a:srgbClr val="000000"/>
                            </a:solidFill>
                            <a:effectLst/>
                            <a:latin typeface="Söhne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480940"/>
                      </a:ext>
                    </a:extLst>
                  </a:tr>
                  <a:tr h="4656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" t="-103947" r="-121637" b="-38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sym typeface="Arial"/>
                            </a:rPr>
                            <a:t>color animation image</a:t>
                          </a:r>
                          <a:r>
                            <a:rPr lang="zh-TW" altLang="zh-TW" sz="1600" b="0" i="1" u="none" strike="noStrike" kern="100" cap="none" dirty="0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</a:rPr>
                            <a:t> </a:t>
                          </a:r>
                          <a:endParaRPr lang="zh-TW" altLang="en-US" sz="1600" b="0" i="1" u="none" strike="noStrike" kern="100" cap="none" dirty="0">
                            <a:solidFill>
                              <a:srgbClr val="000000"/>
                            </a:solidFill>
                            <a:effectLst/>
                            <a:latin typeface="Söhne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42823"/>
                      </a:ext>
                    </a:extLst>
                  </a:tr>
                  <a:tr h="4656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" t="-201299" r="-121637" b="-276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i="1" u="none" strike="noStrike" kern="100" cap="none">
                              <a:solidFill>
                                <a:srgbClr val="000000"/>
                              </a:solidFill>
                              <a:effectLst/>
                              <a:latin typeface="Söhne"/>
                              <a:cs typeface="Arial"/>
                              <a:sym typeface="Arial"/>
                            </a:rPr>
                            <a:t>The grayscale animation training data</a:t>
                          </a:r>
                          <a:endParaRPr lang="zh-TW" altLang="en-US" sz="1600" b="0" i="1" u="none" strike="noStrike" kern="100" cap="none">
                            <a:solidFill>
                              <a:srgbClr val="000000"/>
                            </a:solidFill>
                            <a:effectLst/>
                            <a:latin typeface="Söhne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574701"/>
                      </a:ext>
                    </a:extLst>
                  </a:tr>
                  <a:tr h="644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" t="-218868" r="-12163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504" t="-218868" r="-161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6903806"/>
                      </a:ext>
                    </a:extLst>
                  </a:tr>
                  <a:tr h="644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" t="-318868" r="-121637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504" t="-318868" r="-1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1797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025526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Papercut Style Marketing Plan by Slidesgo">
  <a:themeElements>
    <a:clrScheme name="Simple Light">
      <a:dk1>
        <a:srgbClr val="000000"/>
      </a:dk1>
      <a:lt1>
        <a:srgbClr val="F3E9E8"/>
      </a:lt1>
      <a:dk2>
        <a:srgbClr val="D7D2CC"/>
      </a:dk2>
      <a:lt2>
        <a:srgbClr val="F5E2E1"/>
      </a:lt2>
      <a:accent1>
        <a:srgbClr val="EADCD9"/>
      </a:accent1>
      <a:accent2>
        <a:srgbClr val="E3D0C9"/>
      </a:accent2>
      <a:accent3>
        <a:srgbClr val="D5D2CB"/>
      </a:accent3>
      <a:accent4>
        <a:srgbClr val="CCD1CA"/>
      </a:accent4>
      <a:accent5>
        <a:srgbClr val="B1CCC3"/>
      </a:accent5>
      <a:accent6>
        <a:srgbClr val="9CC5B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601</Words>
  <Application>Microsoft Office PowerPoint</Application>
  <PresentationFormat>如螢幕大小 (16:9)</PresentationFormat>
  <Paragraphs>87</Paragraphs>
  <Slides>16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Taipei Sans TC Beta</vt:lpstr>
      <vt:lpstr>Arial</vt:lpstr>
      <vt:lpstr>Calibri</vt:lpstr>
      <vt:lpstr>Advent Pro Medium</vt:lpstr>
      <vt:lpstr>Cambria Math</vt:lpstr>
      <vt:lpstr>Advent Pro</vt:lpstr>
      <vt:lpstr>Albert Sans</vt:lpstr>
      <vt:lpstr>Söhne</vt:lpstr>
      <vt:lpstr>Geometric Papercut Style Marketing Plan by Slidesgo</vt:lpstr>
      <vt:lpstr>Optimization Theory AnimeGAN</vt:lpstr>
      <vt:lpstr>Table of contents</vt:lpstr>
      <vt:lpstr>Introduction</vt:lpstr>
      <vt:lpstr>Introduction</vt:lpstr>
      <vt:lpstr>Architecture</vt:lpstr>
      <vt:lpstr>Generator Network</vt:lpstr>
      <vt:lpstr>Discriminator Network</vt:lpstr>
      <vt:lpstr>Loss Function</vt:lpstr>
      <vt:lpstr>PowerPoint 簡報</vt:lpstr>
      <vt:lpstr>PowerPoint 簡報</vt:lpstr>
      <vt:lpstr>PowerPoint 簡報</vt:lpstr>
      <vt:lpstr>Results</vt:lpstr>
      <vt:lpstr>Results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Theory AnimeGAN</dc:title>
  <dc:creator>吳明軒</dc:creator>
  <cp:lastModifiedBy>明軒 吳</cp:lastModifiedBy>
  <cp:revision>1</cp:revision>
  <dcterms:modified xsi:type="dcterms:W3CDTF">2023-10-12T13:59:53Z</dcterms:modified>
</cp:coreProperties>
</file>